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4DA234-05A4-4841-B7F3-1B458E8DB01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57BC5D-D324-423C-AC67-E589F5D79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earningapps.org/display?v=pkkxfcdvj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4V2LnkGkL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earningapps.org/watch?v=p74of77ft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park.adobe.com/video/IOLpJCTQZs6u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adlet.com/atothhorvath/dx5166c6h15wrbf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600200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Deutsch als zweite Fremdsprache (Nemački kao drugi strani jezik)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Sechste Klasse (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šesti razred)</a:t>
            </a:r>
          </a:p>
          <a:p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Literatur: Beste Freunde A 1.2, Hueber Verlag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Lektion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T-Shirt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gef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ällt mir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atin typeface="Times New Roman" pitchFamily="18" charset="0"/>
                <a:cs typeface="Times New Roman" pitchFamily="18" charset="0"/>
              </a:rPr>
              <a:t>Deutsch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online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de-DE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de-DE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sr-Latn-RS" dirty="0" smtClean="0">
                <a:latin typeface="Lucida Handwriting" pitchFamily="66" charset="0"/>
              </a:rPr>
              <a:t>Danke </a:t>
            </a:r>
            <a:r>
              <a:rPr lang="de-DE" dirty="0" smtClean="0">
                <a:latin typeface="Lucida Handwriting" pitchFamily="66" charset="0"/>
              </a:rPr>
              <a:t> </a:t>
            </a:r>
            <a:r>
              <a:rPr lang="sr-Latn-RS" dirty="0" smtClean="0">
                <a:latin typeface="Lucida Handwriting" pitchFamily="66" charset="0"/>
              </a:rPr>
              <a:t>f</a:t>
            </a:r>
            <a:r>
              <a:rPr lang="de-DE" dirty="0" smtClean="0">
                <a:latin typeface="Lucida Handwriting" pitchFamily="66" charset="0"/>
              </a:rPr>
              <a:t>ür  Ihre  Aufmerksamkeit.</a:t>
            </a:r>
            <a:endParaRPr lang="en-US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Ponavljanje gradiva sa prethodnog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časa na kom je obrađena leksika u vezi odeće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Anweisung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/u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putstvo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Öffne diesen Link und löse die Aufgabe. Kontrolliere und korrigiere die Fehler.  (klicke auf „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“)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- Otvori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link. P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oveži slike i reči. Na kraju klikni na kukicu u donjem desnom uglu i proveri da li si dobro uradio zadatak. Ispravi greške ukoliko ih ima.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https://learningapps.org/display?v=pkkxfcdvj20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leidung- learning ap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276600"/>
            <a:ext cx="6019800" cy="338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Obrada novog gradiva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77240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Anweisung /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Uputstvo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Schreib den Titel ins Heft: -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Napiši naslov lekcije u sveske: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900" i="1" dirty="0" smtClean="0">
                <a:latin typeface="Times New Roman" pitchFamily="18" charset="0"/>
                <a:cs typeface="Times New Roman" pitchFamily="18" charset="0"/>
              </a:rPr>
              <a:t>Das T-Shirt gef</a:t>
            </a:r>
            <a:r>
              <a:rPr lang="de-DE" sz="2900" i="1" dirty="0" smtClean="0">
                <a:latin typeface="Times New Roman" pitchFamily="18" charset="0"/>
                <a:cs typeface="Times New Roman" pitchFamily="18" charset="0"/>
              </a:rPr>
              <a:t>ällt mir</a:t>
            </a:r>
            <a:endParaRPr lang="sr-Latn-R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Schau dir das Video an.  Welche Kleidungsstücke zeigen die Mädchen?  Notiere  sie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ogledaj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video snimak. Zapiši 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odevne predmete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koje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devojke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pokazuju u njemu</a:t>
            </a:r>
            <a:r>
              <a:rPr lang="de-DE" dirty="0" smtClean="0"/>
              <a:t>.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www.youtube.com/watch?v=f4V2LnkGkLg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 marL="514350" indent="-51435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Anweisung / Uputstvo: Notiere!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Zapi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ši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gefällt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dir...? –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kako ti se sviđa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..?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findest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..? –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šta misliš 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....?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pogledaj!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volim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/ne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volim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sieht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super izgleda</a:t>
            </a:r>
          </a:p>
          <a:p>
            <a:pPr marL="514350" indent="-51435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das Geschenk - poklon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Obrada novog gradiva i  vežba za globalno razumevanje teksta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4572000"/>
          </a:xfrm>
        </p:spPr>
        <p:txBody>
          <a:bodyPr/>
          <a:lstStyle/>
          <a:p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Anweisung (uputstvo):  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Mach dein Kursbuch auf: Seite 30.  Schau die Bilder an und lies die Dialoge.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Ordne dann zu.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Otvori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udžbenik na strani 30.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- Pročitaj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dijaloge i poveži ih sa odgovarajućom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slikom).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Kursbuch,Seite 31,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Übung b)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Lies die Dialoge noch einmal. Ist das richtig (r) oder falsch (f)?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Markiere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. - Ponovo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pročitaj  dijaloge i uradi vežbu pod b): da li su informacije tačne ili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ne.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Obele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ži!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sr-Latn-RS" dirty="0" smtClean="0"/>
          </a:p>
          <a:p>
            <a:pPr marL="514350" indent="-514350">
              <a:buNone/>
            </a:pPr>
            <a:endParaRPr lang="sr-Latn-R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" name="Picture 4" descr="gefallt dir.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286083"/>
            <a:ext cx="5969198" cy="335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Uve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žbavanje leksike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Anweisung /Uputstvo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Öffne den Link und löse die  Aufgabe.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Kontrolliere und korrigiere die Fehler.  (klicke auf „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“)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sym typeface="Webdings"/>
              </a:rPr>
              <a:t> -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Otvori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link. Uradi zadatak. Klikni na kukicu u donjem desnom uglu da bi proverio dali si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su re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šenja tačna. Ako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imaš greške, ispravi ih.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https://learningapps.org/watch?v=p74of77ft20</a:t>
            </a:r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ie gefällt dir.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0"/>
            <a:ext cx="6019800" cy="338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brada gramatičke građe– glagol gefallen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Anweisung/Uputstvo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 schau dir die Presentation an und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schreib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die S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ätze und Wörter ins Heft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ab. - pogledaj 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prezentaciju i prepiši njen sadržaj u sveske. </a:t>
            </a:r>
          </a:p>
          <a:p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Napomena: prevodi koji se nalaze u prezentaciji su na mađarskom jeziku zbog nastavnog jezika odeljenja.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spark.adobe.com/video/IOLpJCTQZs6uD</a:t>
            </a:r>
            <a:endParaRPr lang="en-US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obegefal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19365"/>
            <a:ext cx="5943600" cy="334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Uvežbavanje   gramatičke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građe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Anweisung: Mach dein Arbeitsbuch auf. Löse  die folgenden Aufgaben – otvori radnu svesku i re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ši sledeće zadatke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Seite 37, Übung 2a und b)</a:t>
            </a: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Seite 37, Übung 3</a:t>
            </a:r>
          </a:p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Seite 38, Übung 4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Napomena: slike zadataka se nalaze na sledećem slajdu.</a:t>
            </a:r>
          </a:p>
          <a:p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ktion 14, ubung 2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1"/>
            <a:ext cx="4065985" cy="2286000"/>
          </a:xfrm>
        </p:spPr>
      </p:pic>
      <p:pic>
        <p:nvPicPr>
          <p:cNvPr id="5" name="Picture 4" descr="lektion 14, ubung 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3886200" cy="2184921"/>
          </a:xfrm>
          <a:prstGeom prst="rect">
            <a:avLst/>
          </a:prstGeom>
        </p:spPr>
      </p:pic>
      <p:pic>
        <p:nvPicPr>
          <p:cNvPr id="6" name="Picture 5" descr="lektion 14, ubung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429000"/>
            <a:ext cx="3657600" cy="2056396"/>
          </a:xfrm>
          <a:prstGeom prst="rect">
            <a:avLst/>
          </a:prstGeom>
        </p:spPr>
      </p:pic>
      <p:pic>
        <p:nvPicPr>
          <p:cNvPr id="7" name="Picture 6" descr="lektion 14, ubung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1332" y="3429000"/>
            <a:ext cx="3903067" cy="219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Sistematizacija gradiva – grupni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077200" cy="5105400"/>
          </a:xfrm>
        </p:spPr>
        <p:txBody>
          <a:bodyPr/>
          <a:lstStyle/>
          <a:p>
            <a:pPr>
              <a:buNone/>
            </a:pPr>
            <a:endParaRPr lang="en-US" sz="2400" u="sng" dirty="0" smtClean="0">
              <a:hlinkClick r:id="rId2"/>
            </a:endParaRPr>
          </a:p>
          <a:p>
            <a:pPr algn="ctr">
              <a:buNone/>
            </a:pPr>
            <a:r>
              <a:rPr lang="de-DE" sz="1600" smtClean="0">
                <a:latin typeface="Times New Roman" pitchFamily="18" charset="0"/>
                <a:cs typeface="Times New Roman" pitchFamily="18" charset="0"/>
              </a:rPr>
              <a:t>Izrada digitalnog postera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na temu „</a:t>
            </a: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Šta želiš da kupiš od odeće za leto? Šta ti se dopada?”</a:t>
            </a:r>
          </a:p>
          <a:p>
            <a:pPr algn="ctr"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Uputstvo na nemačkom se nalazi u samom zadatku, koji je izrađen pomoću alata Padlet.</a:t>
            </a:r>
          </a:p>
          <a:p>
            <a:pPr algn="ctr">
              <a:buNone/>
            </a:pPr>
            <a:r>
              <a:rPr lang="sr-Latn-RS" sz="1600" dirty="0" smtClean="0">
                <a:latin typeface="Times New Roman" pitchFamily="18" charset="0"/>
                <a:cs typeface="Times New Roman" pitchFamily="18" charset="0"/>
              </a:rPr>
              <a:t>Učenici su imali zadatak da na plakat dodaju rečenicu na osnovu primera datog od strane nastavnika i ilustruju ga odgovarajućom slikom.</a:t>
            </a:r>
          </a:p>
          <a:p>
            <a:pPr algn="ctr">
              <a:buNone/>
            </a:pPr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padlet.com/atothhorvath/dx5166c6h15wrbfj</a:t>
            </a: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Latn-R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de-D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padletkleid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48000"/>
            <a:ext cx="6248400" cy="351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</TotalTime>
  <Words>563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Deutsch online</vt:lpstr>
      <vt:lpstr>Ponavljanje gradiva sa prethodnog časa na kom je obrađena leksika u vezi odeće</vt:lpstr>
      <vt:lpstr>Obrada novog gradiva </vt:lpstr>
      <vt:lpstr>Obrada novog gradiva i  vežba za globalno razumevanje teksta</vt:lpstr>
      <vt:lpstr>Uvežbavanje leksike</vt:lpstr>
      <vt:lpstr>Obrada gramatičke građe– glagol gefallen</vt:lpstr>
      <vt:lpstr>Uvežbavanje   gramatičke građe </vt:lpstr>
      <vt:lpstr>Slide 8</vt:lpstr>
      <vt:lpstr>Sistematizacija gradiva – grupni rad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online</dc:title>
  <dc:creator>Korisnik</dc:creator>
  <cp:lastModifiedBy>Korisnik</cp:lastModifiedBy>
  <cp:revision>35</cp:revision>
  <dcterms:created xsi:type="dcterms:W3CDTF">2020-05-22T05:59:25Z</dcterms:created>
  <dcterms:modified xsi:type="dcterms:W3CDTF">2020-05-22T13:16:34Z</dcterms:modified>
</cp:coreProperties>
</file>